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6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mpQUat-frM" TargetMode="External"/><Relationship Id="rId2" Type="http://schemas.openxmlformats.org/officeDocument/2006/relationships/hyperlink" Target="http://www.brunovanwayenburg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VS46DZe5us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bruno@xs4all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kYQMbnAqY3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5iUh_CSjaS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VNqNnUJVcV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384300" y="-6350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>
                <a:latin typeface="Verdana"/>
                <a:ea typeface="Verdana"/>
                <a:cs typeface="Verdana"/>
                <a:sym typeface="Verdana"/>
              </a:rPr>
              <a:t>Handgemaakte uitlegvideo’s:</a:t>
            </a:r>
          </a:p>
          <a:p>
            <a:pPr lvl="0">
              <a:defRPr sz="1800"/>
            </a:pPr>
            <a:r>
              <a:rPr sz="4800">
                <a:latin typeface="Verdana"/>
                <a:ea typeface="Verdana"/>
                <a:cs typeface="Verdana"/>
                <a:sym typeface="Verdana"/>
              </a:rPr>
              <a:t>nieuw didactisch wondermiddel?</a:t>
            </a:r>
          </a:p>
        </p:txBody>
      </p:sp>
      <p:pic>
        <p:nvPicPr>
          <p:cNvPr id="43" name="screenshot katten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425700" y="3619500"/>
            <a:ext cx="8382001" cy="4716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036300" y="2032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743200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6400"/>
              <a:t>Bruno van Wayenburg</a:t>
            </a:r>
          </a:p>
          <a:p>
            <a:pPr lvl="0" algn="l">
              <a:defRPr sz="1800"/>
            </a:pPr>
            <a:r>
              <a:rPr sz="3600">
                <a:hlinkClick r:id="rId2"/>
              </a:rPr>
              <a:t>www.brunovanwayenburg.nl</a:t>
            </a:r>
          </a:p>
        </p:txBody>
      </p:sp>
      <p:sp>
        <p:nvSpPr>
          <p:cNvPr id="80" name="Shape 80"/>
          <p:cNvSpPr/>
          <p:nvPr/>
        </p:nvSpPr>
        <p:spPr>
          <a:xfrm>
            <a:off x="1270000" y="70485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 defTabSz="450000">
              <a:defRPr sz="1800"/>
            </a:pPr>
            <a:r>
              <a:rPr sz="3600">
                <a:latin typeface="Helvetica"/>
                <a:ea typeface="Helvetica"/>
                <a:cs typeface="Helvetica"/>
                <a:sym typeface="Helvetica"/>
              </a:rPr>
              <a:t>André Kuipers reist in de tijd </a:t>
            </a:r>
            <a:r>
              <a:rPr sz="3600" u="sng">
                <a:latin typeface="Helvetica"/>
                <a:ea typeface="Helvetica"/>
                <a:cs typeface="Helvetica"/>
                <a:sym typeface="Helvetica"/>
                <a:hlinkClick r:id="rId3"/>
              </a:rPr>
              <a:t>https://www.youtube.com/watch?v=dmpQUat-frM</a:t>
            </a:r>
            <a:endParaRPr sz="3600">
              <a:latin typeface="Helvetica"/>
              <a:ea typeface="Helvetica"/>
              <a:cs typeface="Helvetica"/>
              <a:sym typeface="Helvetica"/>
            </a:endParaRPr>
          </a:p>
          <a:p>
            <a:pPr lvl="0" algn="l" defTabSz="450000">
              <a:defRPr sz="1800"/>
            </a:pPr>
            <a:endParaRPr sz="360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2" name="nieuw logo met tekst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1270000" y="7112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 defTabSz="4500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/>
              <a:t>André Kuipers reist in de tijd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8204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6400"/>
          </a:p>
          <a:p>
            <a:pPr lvl="0">
              <a:defRPr sz="1800"/>
            </a:pPr>
            <a:r>
              <a:rPr sz="6400"/>
              <a:t>nu alvast nadenken over een idee</a:t>
            </a:r>
          </a:p>
        </p:txBody>
      </p:sp>
      <p:pic>
        <p:nvPicPr>
          <p:cNvPr id="88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82042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maar hoe maak je zo’n filmpje?</a:t>
            </a:r>
          </a:p>
        </p:txBody>
      </p:sp>
      <p:pic>
        <p:nvPicPr>
          <p:cNvPr id="91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cript bonaschi en peletier v2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7300" y="1917700"/>
            <a:ext cx="10490200" cy="742536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2730304" y="628650"/>
            <a:ext cx="7137792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script en storyboard</a:t>
            </a:r>
          </a:p>
        </p:txBody>
      </p:sp>
      <p:pic>
        <p:nvPicPr>
          <p:cNvPr id="95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82042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inspreken</a:t>
            </a:r>
          </a:p>
        </p:txBody>
      </p:sp>
      <p:pic>
        <p:nvPicPr>
          <p:cNvPr id="98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3058322" y="628650"/>
            <a:ext cx="6481757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tekenen en filmen </a:t>
            </a:r>
          </a:p>
        </p:txBody>
      </p:sp>
      <p:pic>
        <p:nvPicPr>
          <p:cNvPr id="101" name="beeld van de opstelling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816100" y="2489200"/>
            <a:ext cx="8553451" cy="570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235526" y="628650"/>
            <a:ext cx="6127348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monteren: iMovie</a:t>
            </a:r>
          </a:p>
        </p:txBody>
      </p:sp>
      <p:pic>
        <p:nvPicPr>
          <p:cNvPr id="105" name="Screen Shot 2014-12-12 at 22.48.0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2108200"/>
            <a:ext cx="11277601" cy="5705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2321324" y="628650"/>
            <a:ext cx="7955751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monteren: After Effects</a:t>
            </a:r>
          </a:p>
        </p:txBody>
      </p:sp>
      <p:pic>
        <p:nvPicPr>
          <p:cNvPr id="109" name="Screen Shot 2014-12-12 at 22.44.1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0" y="2171700"/>
            <a:ext cx="10147300" cy="581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435100" y="1054100"/>
            <a:ext cx="10464800" cy="1651000"/>
          </a:xfrm>
          <a:prstGeom prst="rect">
            <a:avLst/>
          </a:prstGeom>
        </p:spPr>
        <p:txBody>
          <a:bodyPr/>
          <a:lstStyle>
            <a:lvl1pPr algn="l">
              <a:defRPr sz="6400"/>
            </a:lvl1pPr>
          </a:lstStyle>
          <a:p>
            <a:pPr lvl="0">
              <a:defRPr sz="1800"/>
            </a:pPr>
            <a:r>
              <a:rPr sz="6400"/>
              <a:t>nog even over dat script: pro</a:t>
            </a:r>
          </a:p>
        </p:txBody>
      </p:sp>
      <p:sp>
        <p:nvSpPr>
          <p:cNvPr id="113" name="Shape 113"/>
          <p:cNvSpPr/>
          <p:nvPr/>
        </p:nvSpPr>
        <p:spPr>
          <a:xfrm>
            <a:off x="1422400" y="3111500"/>
            <a:ext cx="9385300" cy="455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/>
            </a:pPr>
            <a:r>
              <a:rPr sz="4800"/>
              <a:t>beeldend</a:t>
            </a:r>
          </a:p>
          <a:p>
            <a:pPr lvl="0" algn="l">
              <a:defRPr sz="1800"/>
            </a:pPr>
            <a:r>
              <a:rPr sz="4800"/>
              <a:t>ruimtelijke en abstracte zaken</a:t>
            </a:r>
          </a:p>
          <a:p>
            <a:pPr lvl="0" algn="l">
              <a:defRPr sz="1800"/>
            </a:pPr>
            <a:r>
              <a:rPr sz="4800"/>
              <a:t>grapjes</a:t>
            </a:r>
          </a:p>
          <a:p>
            <a:pPr lvl="0" algn="l">
              <a:defRPr sz="1800"/>
            </a:pPr>
            <a:r>
              <a:rPr sz="4800"/>
              <a:t>metaforen</a:t>
            </a:r>
          </a:p>
          <a:p>
            <a:pPr lvl="0" algn="l">
              <a:defRPr sz="1800"/>
            </a:pPr>
            <a:r>
              <a:rPr sz="4800"/>
              <a:t>formules en grafieken</a:t>
            </a:r>
          </a:p>
          <a:p>
            <a:pPr lvl="0" algn="l">
              <a:defRPr sz="1800"/>
            </a:pPr>
            <a:r>
              <a:rPr sz="4800"/>
              <a:t>beweging, geluidseffecten</a:t>
            </a:r>
          </a:p>
          <a:p>
            <a:pPr lvl="0">
              <a:defRPr sz="1800"/>
            </a:pPr>
            <a:endParaRPr sz="4800"/>
          </a:p>
        </p:txBody>
      </p:sp>
      <p:pic>
        <p:nvPicPr>
          <p:cNvPr id="114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6400"/>
              <a:t>Minute Physics </a:t>
            </a:r>
          </a:p>
          <a:p>
            <a:pPr lvl="0" algn="l">
              <a:defRPr sz="1800"/>
            </a:pPr>
            <a:r>
              <a:rPr sz="6400"/>
              <a:t>Henry Reich</a:t>
            </a:r>
          </a:p>
          <a:p>
            <a:pPr lvl="0" algn="l">
              <a:defRPr sz="1800"/>
            </a:pPr>
            <a:r>
              <a:rPr sz="3600"/>
              <a:t>youtube.com/user/minutephysics</a:t>
            </a:r>
          </a:p>
        </p:txBody>
      </p:sp>
      <p:sp>
        <p:nvSpPr>
          <p:cNvPr id="48" name="Shape 48"/>
          <p:cNvSpPr/>
          <p:nvPr/>
        </p:nvSpPr>
        <p:spPr>
          <a:xfrm>
            <a:off x="1371600" y="70612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 defTabSz="450000">
              <a:defRPr sz="1800"/>
            </a:pPr>
            <a:r>
              <a:rPr sz="3600">
                <a:latin typeface="Helvetica"/>
                <a:ea typeface="Helvetica"/>
                <a:cs typeface="Helvetica"/>
                <a:sym typeface="Helvetica"/>
              </a:rPr>
              <a:t>Relativity isn’t relative (2.226.802 views)</a:t>
            </a:r>
          </a:p>
          <a:p>
            <a:pPr lvl="0" algn="l" defTabSz="450000">
              <a:defRPr sz="1800"/>
            </a:pPr>
            <a:r>
              <a:rPr sz="3600">
                <a:solidFill>
                  <a:srgbClr val="021EAA"/>
                </a:solidFill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https://www.youtube.com/watch?v=VS46DZe5usY</a:t>
            </a:r>
          </a:p>
        </p:txBody>
      </p:sp>
      <p:pic>
        <p:nvPicPr>
          <p:cNvPr id="49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901700" y="1104900"/>
            <a:ext cx="11201400" cy="1651000"/>
          </a:xfrm>
          <a:prstGeom prst="rect">
            <a:avLst/>
          </a:prstGeom>
        </p:spPr>
        <p:txBody>
          <a:bodyPr/>
          <a:lstStyle>
            <a:lvl1pPr algn="l">
              <a:defRPr sz="6400"/>
            </a:lvl1pPr>
          </a:lstStyle>
          <a:p>
            <a:pPr lvl="0">
              <a:defRPr sz="1800"/>
            </a:pPr>
            <a:r>
              <a:rPr sz="6400"/>
              <a:t>nog even over dat script: contra</a:t>
            </a:r>
          </a:p>
        </p:txBody>
      </p:sp>
      <p:sp>
        <p:nvSpPr>
          <p:cNvPr id="117" name="Shape 117"/>
          <p:cNvSpPr/>
          <p:nvPr/>
        </p:nvSpPr>
        <p:spPr>
          <a:xfrm>
            <a:off x="1358900" y="3073400"/>
            <a:ext cx="10287000" cy="455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/>
            </a:pPr>
            <a:r>
              <a:rPr sz="4800"/>
              <a:t>400 woorden=3 minuten=kort!</a:t>
            </a:r>
          </a:p>
          <a:p>
            <a:pPr lvl="0" algn="l">
              <a:defRPr sz="1800"/>
            </a:pPr>
            <a:r>
              <a:rPr sz="4800"/>
              <a:t>erg veel werk </a:t>
            </a:r>
          </a:p>
          <a:p>
            <a:pPr lvl="0" algn="l">
              <a:defRPr sz="1800"/>
            </a:pPr>
            <a:r>
              <a:rPr sz="4800"/>
              <a:t>heel diep kun je niet gaan</a:t>
            </a:r>
          </a:p>
          <a:p>
            <a:pPr lvl="0" algn="l">
              <a:defRPr sz="1800"/>
            </a:pPr>
            <a:r>
              <a:rPr sz="4800"/>
              <a:t>hoewel: traploze overgang naar MOOC (nog meer werk)</a:t>
            </a:r>
          </a:p>
        </p:txBody>
      </p:sp>
      <p:pic>
        <p:nvPicPr>
          <p:cNvPr id="118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927100" y="1193800"/>
            <a:ext cx="11341100" cy="1651000"/>
          </a:xfrm>
          <a:prstGeom prst="rect">
            <a:avLst/>
          </a:prstGeom>
        </p:spPr>
        <p:txBody>
          <a:bodyPr/>
          <a:lstStyle>
            <a:lvl1pPr algn="l">
              <a:defRPr sz="6400"/>
            </a:lvl1pPr>
          </a:lstStyle>
          <a:p>
            <a:pPr lvl="0">
              <a:defRPr sz="1800"/>
            </a:pPr>
            <a:r>
              <a:rPr sz="6400"/>
              <a:t>Maar heb je er als leraar wat aan?</a:t>
            </a:r>
          </a:p>
        </p:txBody>
      </p:sp>
      <p:sp>
        <p:nvSpPr>
          <p:cNvPr id="121" name="Shape 121"/>
          <p:cNvSpPr/>
          <p:nvPr/>
        </p:nvSpPr>
        <p:spPr>
          <a:xfrm>
            <a:off x="546100" y="3111500"/>
            <a:ext cx="11899900" cy="455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/>
            </a:pPr>
            <a:r>
              <a:rPr sz="4800"/>
              <a:t>zien jullie het nut?</a:t>
            </a:r>
            <a:br>
              <a:rPr sz="4800"/>
            </a:br>
            <a:r>
              <a:rPr sz="4800"/>
              <a:t>wat zouden jullie (anders) doen?</a:t>
            </a:r>
            <a:br>
              <a:rPr sz="4800"/>
            </a:br>
            <a:r>
              <a:rPr sz="4800"/>
              <a:t>waar zou je het voor kunnen gebruiken?</a:t>
            </a:r>
          </a:p>
          <a:p>
            <a:pPr lvl="0" algn="l">
              <a:defRPr sz="1800"/>
            </a:pPr>
            <a:r>
              <a:rPr sz="4800"/>
              <a:t>waar zouden leerlingen behoefte aan hebben?</a:t>
            </a:r>
            <a:br>
              <a:rPr sz="4800"/>
            </a:br>
            <a:r>
              <a:rPr sz="4800"/>
              <a:t>amusement of echt onderwijs?</a:t>
            </a:r>
            <a:br>
              <a:rPr sz="4800"/>
            </a:br>
            <a:endParaRPr sz="4800"/>
          </a:p>
        </p:txBody>
      </p:sp>
      <p:pic>
        <p:nvPicPr>
          <p:cNvPr id="122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927100" y="1130300"/>
            <a:ext cx="11341100" cy="1651000"/>
          </a:xfrm>
          <a:prstGeom prst="rect">
            <a:avLst/>
          </a:prstGeom>
        </p:spPr>
        <p:txBody>
          <a:bodyPr/>
          <a:lstStyle>
            <a:lvl1pPr algn="l">
              <a:defRPr sz="6400"/>
            </a:lvl1pPr>
          </a:lstStyle>
          <a:p>
            <a:pPr lvl="0">
              <a:defRPr sz="1800"/>
            </a:pPr>
            <a:r>
              <a:rPr sz="6400"/>
              <a:t>Het script</a:t>
            </a:r>
          </a:p>
        </p:txBody>
      </p:sp>
      <p:sp>
        <p:nvSpPr>
          <p:cNvPr id="125" name="Shape 125"/>
          <p:cNvSpPr/>
          <p:nvPr/>
        </p:nvSpPr>
        <p:spPr>
          <a:xfrm>
            <a:off x="647700" y="3111500"/>
            <a:ext cx="11899900" cy="455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/>
            </a:pPr>
            <a:r>
              <a:rPr sz="4800"/>
              <a:t>wat is het plan?</a:t>
            </a:r>
          </a:p>
          <a:p>
            <a:pPr lvl="0" algn="l">
              <a:defRPr sz="1800"/>
            </a:pPr>
            <a:r>
              <a:rPr sz="4800"/>
              <a:t>amusement of onderwijs?</a:t>
            </a:r>
            <a:br>
              <a:rPr sz="4800"/>
            </a:br>
            <a:r>
              <a:rPr sz="4800"/>
              <a:t>brengt het je op nieuwe ideeën?</a:t>
            </a:r>
          </a:p>
          <a:p>
            <a:pPr lvl="0" algn="l">
              <a:defRPr sz="1800"/>
            </a:pPr>
            <a:r>
              <a:rPr sz="4800"/>
              <a:t>wil je er iets mee?</a:t>
            </a:r>
          </a:p>
        </p:txBody>
      </p:sp>
      <p:sp>
        <p:nvSpPr>
          <p:cNvPr id="126" name="Shape 126"/>
          <p:cNvSpPr/>
          <p:nvPr/>
        </p:nvSpPr>
        <p:spPr>
          <a:xfrm>
            <a:off x="927100" y="7137400"/>
            <a:ext cx="113411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6400"/>
            </a:lvl1pPr>
          </a:lstStyle>
          <a:p>
            <a:pPr lvl="0">
              <a:defRPr sz="1800"/>
            </a:pPr>
            <a:r>
              <a:rPr sz="6400"/>
              <a:t>Succes!</a:t>
            </a:r>
          </a:p>
        </p:txBody>
      </p:sp>
      <p:pic>
        <p:nvPicPr>
          <p:cNvPr id="127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25500" y="7543800"/>
            <a:ext cx="11341100" cy="1651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 u="sng">
                <a:hlinkClick r:id="rId2"/>
              </a:rPr>
              <a:t>bruno@xs4all.nl</a:t>
            </a:r>
            <a:r>
              <a:rPr sz="3600"/>
              <a:t> </a:t>
            </a:r>
          </a:p>
        </p:txBody>
      </p:sp>
      <p:pic>
        <p:nvPicPr>
          <p:cNvPr id="130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578100" y="1790700"/>
            <a:ext cx="8128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1270000" y="71374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 defTabSz="4500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/>
              <a:t>MinutePhysics: Relativity isn’t relative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743200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6400"/>
              <a:t>ASAPScience</a:t>
            </a:r>
          </a:p>
          <a:p>
            <a:pPr lvl="0" algn="l">
              <a:defRPr sz="1800"/>
            </a:pPr>
            <a:r>
              <a:rPr sz="4800"/>
              <a:t>Mitchell Moffit en Gregory Brown</a:t>
            </a:r>
          </a:p>
          <a:p>
            <a:pPr lvl="0" algn="l">
              <a:defRPr sz="1800"/>
            </a:pPr>
            <a:r>
              <a:rPr sz="3600"/>
              <a:t>youtube.com/user/ASAPScience</a:t>
            </a:r>
          </a:p>
        </p:txBody>
      </p:sp>
      <p:sp>
        <p:nvSpPr>
          <p:cNvPr id="55" name="Shape 55"/>
          <p:cNvSpPr/>
          <p:nvPr/>
        </p:nvSpPr>
        <p:spPr>
          <a:xfrm>
            <a:off x="1270000" y="6908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 defTabSz="450000">
              <a:defRPr sz="1800"/>
            </a:pPr>
            <a:r>
              <a:rPr sz="3600">
                <a:latin typeface="Helvetica"/>
                <a:ea typeface="Helvetica"/>
                <a:cs typeface="Helvetica"/>
                <a:sym typeface="Helvetica"/>
              </a:rPr>
              <a:t>Could we actually live on Mars (888.358 views)</a:t>
            </a:r>
          </a:p>
          <a:p>
            <a:pPr lvl="0" algn="l" defTabSz="450000">
              <a:defRPr sz="1800"/>
            </a:pPr>
            <a:r>
              <a:rPr sz="3600" u="sng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https://www.youtube.com/watch?v=kYQMbnAqY30</a:t>
            </a:r>
          </a:p>
        </p:txBody>
      </p:sp>
      <p:pic>
        <p:nvPicPr>
          <p:cNvPr id="57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117600" y="6908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 defTabSz="4500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/>
              <a:t>ASAPScience: Could we actually live on Mars</a:t>
            </a:r>
          </a:p>
        </p:txBody>
      </p:sp>
      <p:pic>
        <p:nvPicPr>
          <p:cNvPr id="60" name="Could We Actually Live On Mars_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00" y="1079500"/>
            <a:ext cx="11514666" cy="6477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0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743200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6400"/>
              <a:t>Vi Hart</a:t>
            </a:r>
          </a:p>
          <a:p>
            <a:pPr lvl="0" algn="l">
              <a:defRPr sz="1800"/>
            </a:pPr>
            <a:r>
              <a:rPr sz="3600"/>
              <a:t>youtube.com/user/vihart</a:t>
            </a:r>
          </a:p>
        </p:txBody>
      </p:sp>
      <p:sp>
        <p:nvSpPr>
          <p:cNvPr id="63" name="Shape 63"/>
          <p:cNvSpPr/>
          <p:nvPr/>
        </p:nvSpPr>
        <p:spPr>
          <a:xfrm>
            <a:off x="1270000" y="6908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 defTabSz="450000">
              <a:defRPr sz="1800"/>
            </a:pPr>
            <a:r>
              <a:rPr sz="3600">
                <a:latin typeface="Helvetica"/>
                <a:ea typeface="Helvetica"/>
                <a:cs typeface="Helvetica"/>
                <a:sym typeface="Helvetica"/>
              </a:rPr>
              <a:t>Anti-Pi Rant (1.205.464 views)</a:t>
            </a:r>
          </a:p>
          <a:p>
            <a:pPr lvl="0" algn="l" defTabSz="450000">
              <a:defRPr sz="1800"/>
            </a:pPr>
            <a:r>
              <a:rPr sz="3600" u="sng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https://www.youtube.com/watch?v=5iUh_CSjaSw</a:t>
            </a:r>
            <a:endParaRPr sz="360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5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270000" y="69088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 defTabSz="4500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/>
              <a:t>Vi Hart: Anti-Pi Rant</a:t>
            </a:r>
          </a:p>
        </p:txBody>
      </p:sp>
      <p:pic>
        <p:nvPicPr>
          <p:cNvPr id="69" name="nieuw logo met teks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743200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6400"/>
              <a:t>Vsauce</a:t>
            </a:r>
          </a:p>
          <a:p>
            <a:pPr lvl="0" algn="l">
              <a:defRPr sz="1800"/>
            </a:pPr>
            <a:r>
              <a:rPr sz="4800"/>
              <a:t>Michael Stevens</a:t>
            </a:r>
          </a:p>
          <a:p>
            <a:pPr lvl="0" algn="l">
              <a:defRPr sz="1800"/>
            </a:pPr>
            <a:r>
              <a:rPr sz="3600"/>
              <a:t>youtube.com/user/Vsauce (8.128.185 abonnees) </a:t>
            </a:r>
          </a:p>
        </p:txBody>
      </p:sp>
      <p:sp>
        <p:nvSpPr>
          <p:cNvPr id="72" name="Shape 72"/>
          <p:cNvSpPr/>
          <p:nvPr/>
        </p:nvSpPr>
        <p:spPr>
          <a:xfrm>
            <a:off x="1270000" y="70485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l" defTabSz="450000">
              <a:defRPr sz="1800"/>
            </a:pPr>
            <a:r>
              <a:rPr sz="3600">
                <a:latin typeface="Helvetica"/>
                <a:ea typeface="Helvetica"/>
                <a:cs typeface="Helvetica"/>
                <a:sym typeface="Helvetica"/>
              </a:rPr>
              <a:t>Is Earth Actually Flat? (2.841.254 views)</a:t>
            </a:r>
          </a:p>
          <a:p>
            <a:pPr lvl="0" algn="l" defTabSz="450000">
              <a:defRPr sz="1800"/>
            </a:pPr>
            <a:r>
              <a:rPr sz="3600" u="sng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https://www.youtube.com/watch?v=VNqNnUJVcVs</a:t>
            </a:r>
            <a:endParaRPr sz="3600">
              <a:latin typeface="Helvetica"/>
              <a:ea typeface="Helvetica"/>
              <a:cs typeface="Helvetica"/>
              <a:sym typeface="Helvetica"/>
            </a:endParaRPr>
          </a:p>
          <a:p>
            <a:pPr lvl="0" algn="l" defTabSz="450000">
              <a:defRPr sz="1800"/>
            </a:pPr>
            <a:endParaRPr sz="360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4" name="nieuw logo met teks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137900" y="190500"/>
            <a:ext cx="2019300" cy="1135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1270000" y="70485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 defTabSz="450000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600"/>
              <a:t>Vsauce: Is Earth Actually Flat?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Custom</PresentationFormat>
  <Paragraphs>58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Gill Sans</vt:lpstr>
      <vt:lpstr>Helvetica</vt:lpstr>
      <vt:lpstr>Lucida Grande</vt:lpstr>
      <vt:lpstr>Verdana</vt:lpstr>
      <vt:lpstr>White</vt:lpstr>
      <vt:lpstr>Handgemaakte uitlegvideo’s: nieuw didactisch wondermiddel?</vt:lpstr>
      <vt:lpstr>Minute Physics  Henry Reich youtube.com/user/minutephysics</vt:lpstr>
      <vt:lpstr>PowerPoint Presentation</vt:lpstr>
      <vt:lpstr>ASAPScience Mitchell Moffit en Gregory Brown youtube.com/user/ASAPScience</vt:lpstr>
      <vt:lpstr>PowerPoint Presentation</vt:lpstr>
      <vt:lpstr>Vi Hart youtube.com/user/vihart</vt:lpstr>
      <vt:lpstr>PowerPoint Presentation</vt:lpstr>
      <vt:lpstr>Vsauce Michael Stevens youtube.com/user/Vsauce (8.128.185 abonnees) </vt:lpstr>
      <vt:lpstr>PowerPoint Presentation</vt:lpstr>
      <vt:lpstr>Bruno van Wayenburg www.brunovanwayenburg.nl</vt:lpstr>
      <vt:lpstr>PowerPoint Presentation</vt:lpstr>
      <vt:lpstr> nu alvast nadenken over een idee</vt:lpstr>
      <vt:lpstr>maar hoe maak je zo’n filmpje?</vt:lpstr>
      <vt:lpstr>PowerPoint Presentation</vt:lpstr>
      <vt:lpstr>inspreken</vt:lpstr>
      <vt:lpstr>PowerPoint Presentation</vt:lpstr>
      <vt:lpstr>PowerPoint Presentation</vt:lpstr>
      <vt:lpstr>PowerPoint Presentation</vt:lpstr>
      <vt:lpstr>nog even over dat script: pro</vt:lpstr>
      <vt:lpstr>nog even over dat script: contra</vt:lpstr>
      <vt:lpstr>Maar heb je er als leraar wat aan?</vt:lpstr>
      <vt:lpstr>Het script</vt:lpstr>
      <vt:lpstr>bruno@xs4all.nl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Freek Pols</cp:lastModifiedBy>
  <cp:revision>1</cp:revision>
  <dcterms:modified xsi:type="dcterms:W3CDTF">2026-03-05T20:21:47Z</dcterms:modified>
</cp:coreProperties>
</file>